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8"/>
  </p:notesMasterIdLst>
  <p:handoutMasterIdLst>
    <p:handoutMasterId r:id="rId9"/>
  </p:handoutMasterIdLst>
  <p:sldIdLst>
    <p:sldId id="321" r:id="rId5"/>
    <p:sldId id="411" r:id="rId6"/>
    <p:sldId id="410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27" userDrawn="1">
          <p15:clr>
            <a:srgbClr val="A4A3A4"/>
          </p15:clr>
        </p15:guide>
        <p15:guide id="4" orient="horz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an Adachi" initials="KA" lastIdx="5" clrIdx="0">
    <p:extLst>
      <p:ext uri="{19B8F6BF-5375-455C-9EA6-DF929625EA0E}">
        <p15:presenceInfo xmlns:p15="http://schemas.microsoft.com/office/powerpoint/2012/main" xmlns="" userId="Kelan Adachi" providerId="None"/>
      </p:ext>
    </p:extLst>
  </p:cmAuthor>
  <p:cmAuthor id="2" name="Adachi, Kelan" initials="KA" lastIdx="11" clrIdx="1">
    <p:extLst>
      <p:ext uri="{19B8F6BF-5375-455C-9EA6-DF929625EA0E}">
        <p15:presenceInfo xmlns:p15="http://schemas.microsoft.com/office/powerpoint/2012/main" xmlns="" userId="Adachi, Kelan" providerId="None"/>
      </p:ext>
    </p:extLst>
  </p:cmAuthor>
  <p:cmAuthor id="3" name="Higgins, Amy L" initials="AMY" lastIdx="6" clrIdx="2">
    <p:extLst>
      <p:ext uri="{19B8F6BF-5375-455C-9EA6-DF929625EA0E}">
        <p15:presenceInfo xmlns:p15="http://schemas.microsoft.com/office/powerpoint/2012/main" xmlns="" userId="Higgins, Amy L" providerId="None"/>
      </p:ext>
    </p:extLst>
  </p:cmAuthor>
  <p:cmAuthor id="4" name="Higgins, Amy L" initials="HAL" lastIdx="2" clrIdx="3">
    <p:extLst>
      <p:ext uri="{19B8F6BF-5375-455C-9EA6-DF929625EA0E}">
        <p15:presenceInfo xmlns:p15="http://schemas.microsoft.com/office/powerpoint/2012/main" xmlns="" userId="S-1-5-21-1078081533-963894560-839522115-32706" providerId="AD"/>
      </p:ext>
    </p:extLst>
  </p:cmAuthor>
  <p:cmAuthor id="5" name="Waldo, Gary J" initials="WGJ" lastIdx="1" clrIdx="4">
    <p:extLst>
      <p:ext uri="{19B8F6BF-5375-455C-9EA6-DF929625EA0E}">
        <p15:presenceInfo xmlns:p15="http://schemas.microsoft.com/office/powerpoint/2012/main" xmlns="" userId="S-1-5-21-1078081533-963894560-839522115-161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2935"/>
    <a:srgbClr val="CC3300"/>
    <a:srgbClr val="1AB5D7"/>
    <a:srgbClr val="3E434A"/>
    <a:srgbClr val="1F497D"/>
    <a:srgbClr val="A4CE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15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3" autoAdjust="0"/>
    <p:restoredTop sz="94767" autoAdjust="0"/>
  </p:normalViewPr>
  <p:slideViewPr>
    <p:cSldViewPr snapToGrid="0" showGuides="1">
      <p:cViewPr varScale="1">
        <p:scale>
          <a:sx n="118" d="100"/>
          <a:sy n="118" d="100"/>
        </p:scale>
        <p:origin x="-702" y="-96"/>
      </p:cViewPr>
      <p:guideLst>
        <p:guide orient="horz" pos="3231"/>
        <p:guide orient="horz" pos="2427"/>
        <p:guide orient="horz" pos="289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02" y="11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7AE9F-6F2B-4F44-978F-F4850AE66693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91047-2422-4461-ACB8-383A1225B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48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9FF5E5-DFB2-42D9-9F65-8C2A4248D78F}" type="datetimeFigureOut">
              <a:rPr lang="en-US" smtClean="0"/>
              <a:pPr/>
              <a:t>8/8/2019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75217D-BED4-4A26-ADDE-7E12B4DFDF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7754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217D-BED4-4A26-ADDE-7E12B4DFDFC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269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217D-BED4-4A26-ADDE-7E12B4DFDFC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136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5217D-BED4-4A26-ADDE-7E12B4DFDFC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601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368"/>
            <a:ext cx="12198096" cy="686077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2256" y="3175589"/>
            <a:ext cx="6429743" cy="1316000"/>
          </a:xfrm>
        </p:spPr>
        <p:txBody>
          <a:bodyPr anchor="t"/>
          <a:lstStyle>
            <a:lvl1pPr>
              <a:lnSpc>
                <a:spcPts val="5200"/>
              </a:lnSpc>
              <a:defRPr sz="5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433" y="4752339"/>
            <a:ext cx="2743200" cy="365125"/>
          </a:xfrm>
        </p:spPr>
        <p:txBody>
          <a:bodyPr/>
          <a:lstStyle>
            <a:lvl1pPr>
              <a:defRPr sz="17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6EC56A-6D22-4697-8F1F-EF222046345C}" type="datetime3">
              <a:rPr lang="en-US" smtClean="0"/>
              <a:pPr/>
              <a:t>8 August 2019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09613" y="2486809"/>
            <a:ext cx="5016419" cy="1"/>
          </a:xfrm>
          <a:prstGeom prst="line">
            <a:avLst/>
          </a:prstGeom>
          <a:ln w="9525">
            <a:solidFill>
              <a:srgbClr val="1AB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175" y="1732222"/>
            <a:ext cx="2437908" cy="589816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V="1">
            <a:off x="709613" y="2486809"/>
            <a:ext cx="5016419" cy="1"/>
          </a:xfrm>
          <a:prstGeom prst="line">
            <a:avLst/>
          </a:prstGeom>
          <a:ln w="9525">
            <a:solidFill>
              <a:srgbClr val="1AB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4175" y="1732222"/>
            <a:ext cx="2437908" cy="5898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CD1F180-3D07-4ABE-9924-9414BC1564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9048" y="2222964"/>
            <a:ext cx="6416940" cy="392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213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5676-34C9-48AE-A905-3FAE9256D729}" type="datetime3">
              <a:rPr lang="en-US" smtClean="0"/>
              <a:pPr/>
              <a:t>8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646A-21F2-4982-A82E-3CAE6AE06C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981389"/>
            <a:ext cx="10974387" cy="617579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200" cap="all" baseline="0">
                <a:solidFill>
                  <a:srgbClr val="1AB5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605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1" y="1779446"/>
            <a:ext cx="5303520" cy="4351338"/>
          </a:xfrm>
        </p:spPr>
        <p:txBody>
          <a:bodyPr/>
          <a:lstStyle>
            <a:lvl1pPr marL="230188" indent="-230188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  <a:lvl2pPr marL="463550" indent="-228600">
              <a:defRPr/>
            </a:lvl2pPr>
            <a:lvl3pPr marL="688975" indent="-228600">
              <a:defRPr/>
            </a:lvl3pPr>
            <a:lvl4pPr marL="914400" indent="-228600">
              <a:tabLst/>
              <a:defRPr/>
            </a:lvl4pPr>
            <a:lvl5pPr marL="113982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0727" y="1788682"/>
            <a:ext cx="5301673" cy="4351338"/>
          </a:xfrm>
        </p:spPr>
        <p:txBody>
          <a:bodyPr/>
          <a:lstStyle>
            <a:lvl1pPr marL="230188" indent="-230188"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  <a:lvl2pPr marL="463550" indent="-228600">
              <a:defRPr/>
            </a:lvl2pPr>
            <a:lvl3pPr marL="688975" indent="-228600">
              <a:tabLst/>
              <a:defRPr/>
            </a:lvl3pPr>
            <a:lvl4pPr marL="914400" indent="-234950">
              <a:defRPr/>
            </a:lvl4pPr>
            <a:lvl5pPr marL="113982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1E12-B3A1-4033-ACF7-3A706B2782DA}" type="datetime3">
              <a:rPr lang="en-US" smtClean="0"/>
              <a:pPr/>
              <a:t>8 August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646A-21F2-4982-A82E-3CAE6AE06C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981389"/>
            <a:ext cx="10974387" cy="617579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200" cap="all" baseline="0">
                <a:solidFill>
                  <a:srgbClr val="1AB5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4393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7189" cy="6860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230612"/>
            <a:ext cx="7315200" cy="492567"/>
          </a:xfrm>
        </p:spPr>
        <p:txBody>
          <a:bodyPr anchor="b"/>
          <a:lstStyle>
            <a:lvl1pPr>
              <a:defRPr>
                <a:solidFill>
                  <a:srgbClr val="1AB5D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3075709"/>
            <a:ext cx="10974387" cy="3021138"/>
          </a:xfrm>
        </p:spPr>
        <p:txBody>
          <a:bodyPr/>
          <a:lstStyle>
            <a:lvl1pPr marL="0" indent="0">
              <a:buNone/>
              <a:defRPr sz="2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4539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66828" y="6431492"/>
            <a:ext cx="2743200" cy="365125"/>
          </a:xfrm>
          <a:prstGeom prst="rect">
            <a:avLst/>
          </a:prstGeom>
        </p:spPr>
        <p:txBody>
          <a:bodyPr/>
          <a:lstStyle/>
          <a:p>
            <a:fld id="{5CD5CAD2-15C7-4C08-96A8-4AE4E5B5FB5A}" type="datetime3">
              <a:rPr lang="en-US" smtClean="0"/>
              <a:pPr/>
              <a:t>8 August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646A-21F2-4982-A82E-3CAE6AE06C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5086" y="925441"/>
            <a:ext cx="11262783" cy="617579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100" cap="all" baseline="0">
                <a:solidFill>
                  <a:srgbClr val="1AB5D7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545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365126"/>
            <a:ext cx="10974387" cy="4925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754745"/>
            <a:ext cx="1097438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056" y="641101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800"/>
              </a:lnSpc>
              <a:defRPr sz="1150" cap="all" baseline="0">
                <a:solidFill>
                  <a:srgbClr val="3E43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8F4508-0D06-496C-A48E-7599D4EEF7D0}" type="datetime3">
              <a:rPr lang="en-US" smtClean="0"/>
              <a:pPr/>
              <a:t>8 August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1101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lnSpc>
                <a:spcPts val="1800"/>
              </a:lnSpc>
              <a:defRPr sz="1150" cap="all" baseline="0">
                <a:solidFill>
                  <a:srgbClr val="3E43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6977" y="6411017"/>
            <a:ext cx="607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800"/>
              </a:lnSpc>
              <a:defRPr sz="1150" cap="all" baseline="0">
                <a:solidFill>
                  <a:srgbClr val="3E434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4C646A-21F2-4982-A82E-3CAE6AE06C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538177" cy="14266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8013" y="6336235"/>
            <a:ext cx="10974387" cy="0"/>
          </a:xfrm>
          <a:prstGeom prst="line">
            <a:avLst/>
          </a:prstGeom>
          <a:ln w="9525">
            <a:solidFill>
              <a:srgbClr val="3E4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980" y="6460779"/>
            <a:ext cx="274832" cy="2748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538177" cy="142664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08013" y="6336235"/>
            <a:ext cx="10974387" cy="0"/>
          </a:xfrm>
          <a:prstGeom prst="line">
            <a:avLst/>
          </a:prstGeom>
          <a:ln w="9525">
            <a:solidFill>
              <a:srgbClr val="3E4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980" y="6460779"/>
            <a:ext cx="274832" cy="2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041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672" r:id="rId2"/>
    <p:sldLayoutId id="2147483673" r:id="rId3"/>
    <p:sldLayoutId id="2147483679" r:id="rId4"/>
    <p:sldLayoutId id="2147483733" r:id="rId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ts val="4250"/>
        </a:lnSpc>
        <a:spcBef>
          <a:spcPct val="0"/>
        </a:spcBef>
        <a:buNone/>
        <a:defRPr sz="4000" b="1" kern="1200">
          <a:solidFill>
            <a:srgbClr val="3E43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5425" indent="-225425" algn="l" defTabSz="914400" rtl="0" eaLnBrk="1" latinLnBrk="0" hangingPunct="1">
        <a:lnSpc>
          <a:spcPts val="28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rgbClr val="3E43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3550" indent="-228600" algn="l" defTabSz="914400" rtl="0" eaLnBrk="1" latinLnBrk="0" hangingPunct="1">
        <a:lnSpc>
          <a:spcPts val="2600"/>
        </a:lnSpc>
        <a:spcBef>
          <a:spcPts val="600"/>
        </a:spcBef>
        <a:buFont typeface="Arial" panose="020B0604020202020204" pitchFamily="34" charset="0"/>
        <a:buChar char="◦"/>
        <a:defRPr sz="2200" kern="1200">
          <a:solidFill>
            <a:srgbClr val="3E43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28600" algn="l" defTabSz="914400" rtl="0" eaLnBrk="1" latinLnBrk="0" hangingPunct="1">
        <a:lnSpc>
          <a:spcPts val="2400"/>
        </a:lnSpc>
        <a:spcBef>
          <a:spcPts val="600"/>
        </a:spcBef>
        <a:buFont typeface="Arial" panose="020B0604020202020204" pitchFamily="34" charset="0"/>
        <a:buChar char="▪"/>
        <a:defRPr sz="2000" kern="1200">
          <a:solidFill>
            <a:srgbClr val="3E43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ts val="2200"/>
        </a:lnSpc>
        <a:spcBef>
          <a:spcPts val="600"/>
        </a:spcBef>
        <a:buFont typeface="Arial" panose="020B0604020202020204" pitchFamily="34" charset="0"/>
        <a:buChar char="▫"/>
        <a:defRPr sz="1800" kern="1200">
          <a:solidFill>
            <a:srgbClr val="3E43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39825" indent="-228600" algn="l" defTabSz="914400" rtl="0" eaLnBrk="1" latinLnBrk="0" hangingPunct="1">
        <a:lnSpc>
          <a:spcPts val="2200"/>
        </a:lnSpc>
        <a:spcBef>
          <a:spcPts val="600"/>
        </a:spcBef>
        <a:buSzPct val="100000"/>
        <a:buFont typeface="Arial" panose="020B0604020202020204" pitchFamily="34" charset="0"/>
        <a:buChar char="-"/>
        <a:defRPr sz="1800" kern="1200">
          <a:solidFill>
            <a:srgbClr val="3E434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696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13196" y="2491503"/>
            <a:ext cx="6167841" cy="269385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AFG31000 Series</a:t>
            </a:r>
            <a:br>
              <a:rPr lang="en-US" sz="3600" dirty="0"/>
            </a:br>
            <a:r>
              <a:rPr lang="en-US" sz="3600" dirty="0"/>
              <a:t>vs.</a:t>
            </a:r>
            <a:br>
              <a:rPr lang="en-US" sz="3600" dirty="0"/>
            </a:br>
            <a:r>
              <a:rPr lang="en-US" sz="3600" dirty="0"/>
              <a:t>AFG3000C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ru-RU" sz="2200" cap="all" dirty="0" smtClean="0">
                <a:solidFill>
                  <a:srgbClr val="00B0F0"/>
                </a:solidFill>
              </a:rPr>
              <a:t>Сравнение серий генераторов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F23329-7D30-461A-9043-C96180EF8F22}"/>
              </a:ext>
            </a:extLst>
          </p:cNvPr>
          <p:cNvSpPr txBox="1"/>
          <p:nvPr/>
        </p:nvSpPr>
        <p:spPr>
          <a:xfrm>
            <a:off x="682256" y="5185358"/>
            <a:ext cx="6007395" cy="4359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2400" cap="all" dirty="0">
              <a:solidFill>
                <a:srgbClr val="1AB5D7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FD608D5-0535-45F9-8A7F-52B190E0EF20}"/>
              </a:ext>
            </a:extLst>
          </p:cNvPr>
          <p:cNvCxnSpPr>
            <a:cxnSpLocks/>
          </p:cNvCxnSpPr>
          <p:nvPr/>
        </p:nvCxnSpPr>
        <p:spPr>
          <a:xfrm>
            <a:off x="682256" y="4889948"/>
            <a:ext cx="8726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71119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38D65C-6B01-425D-A7F0-A1E2206BC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16342" y="661372"/>
            <a:ext cx="5494142" cy="28217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646A-21F2-4982-A82E-3CAE6AE06C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9809" y="628832"/>
            <a:ext cx="11262783" cy="260412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dirty="0"/>
              <a:t>First Glance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876577"/>
              </p:ext>
            </p:extLst>
          </p:nvPr>
        </p:nvGraphicFramePr>
        <p:xfrm>
          <a:off x="619809" y="2968122"/>
          <a:ext cx="10974387" cy="3034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67074">
                  <a:extLst>
                    <a:ext uri="{9D8B030D-6E8A-4147-A177-3AD203B41FA5}">
                      <a16:colId xmlns:a16="http://schemas.microsoft.com/office/drawing/2014/main" xmlns="" val="992910304"/>
                    </a:ext>
                  </a:extLst>
                </a:gridCol>
                <a:gridCol w="5407313">
                  <a:extLst>
                    <a:ext uri="{9D8B030D-6E8A-4147-A177-3AD203B41FA5}">
                      <a16:colId xmlns:a16="http://schemas.microsoft.com/office/drawing/2014/main" xmlns="" val="2100823228"/>
                    </a:ext>
                  </a:extLst>
                </a:gridCol>
              </a:tblGrid>
              <a:tr h="33920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dirty="0"/>
                        <a:t>                     Smart User Interface                            vs.</a:t>
                      </a:r>
                    </a:p>
                  </a:txBody>
                  <a:tcPr marL="83095" marR="83095" marT="41548" marB="41548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700" b="1" dirty="0"/>
                        <a:t>Legacy User Interface</a:t>
                      </a:r>
                    </a:p>
                  </a:txBody>
                  <a:tcPr marL="83095" marR="83095" marT="41548" marB="41548"/>
                </a:tc>
                <a:extLst>
                  <a:ext uri="{0D108BD9-81ED-4DB2-BD59-A6C34878D82A}">
                    <a16:rowId xmlns:a16="http://schemas.microsoft.com/office/drawing/2014/main" xmlns="" val="2756243733"/>
                  </a:ext>
                </a:extLst>
              </a:tr>
              <a:tr h="531284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500" dirty="0">
                          <a:latin typeface="+mn-lt"/>
                        </a:rPr>
                        <a:t>Intuitive touch operation on the </a:t>
                      </a:r>
                      <a:r>
                        <a:rPr lang="en-US" sz="1500" b="1" dirty="0">
                          <a:latin typeface="+mn-lt"/>
                        </a:rPr>
                        <a:t>9-inch</a:t>
                      </a:r>
                      <a:r>
                        <a:rPr lang="en-US" sz="1500" b="1" baseline="0" dirty="0">
                          <a:latin typeface="+mn-lt"/>
                        </a:rPr>
                        <a:t> touchscreen </a:t>
                      </a:r>
                      <a:r>
                        <a:rPr lang="en-US" sz="1500" dirty="0">
                          <a:latin typeface="+mn-lt"/>
                        </a:rPr>
                        <a:t>- swipe,</a:t>
                      </a:r>
                      <a:r>
                        <a:rPr lang="en-US" sz="1500" baseline="0" dirty="0">
                          <a:latin typeface="+mn-lt"/>
                        </a:rPr>
                        <a:t> tap, pinch-zoom, drag-drop operation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83095" marR="83095" marT="41548" marB="41548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FF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500" dirty="0">
                          <a:latin typeface="+mn-lt"/>
                        </a:rPr>
                        <a:t>All</a:t>
                      </a:r>
                      <a:r>
                        <a:rPr lang="en-US" sz="1500" baseline="0" dirty="0">
                          <a:latin typeface="+mn-lt"/>
                        </a:rPr>
                        <a:t> operation is through buttons; </a:t>
                      </a:r>
                      <a:r>
                        <a:rPr lang="en-US" sz="1500" dirty="0">
                          <a:latin typeface="+mn-lt"/>
                        </a:rPr>
                        <a:t>5.6-inch</a:t>
                      </a:r>
                      <a:r>
                        <a:rPr lang="en-US" sz="1500" baseline="0" dirty="0">
                          <a:latin typeface="+mn-lt"/>
                        </a:rPr>
                        <a:t> screen can only display limited information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marL="83095" marR="83095" marT="41548" marB="41548" anchor="ctr"/>
                </a:tc>
                <a:extLst>
                  <a:ext uri="{0D108BD9-81ED-4DB2-BD59-A6C34878D82A}">
                    <a16:rowId xmlns:a16="http://schemas.microsoft.com/office/drawing/2014/main" xmlns="" val="87292061"/>
                  </a:ext>
                </a:extLst>
              </a:tr>
              <a:tr h="531284"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500" b="1" dirty="0" err="1">
                          <a:latin typeface="+mn-lt"/>
                        </a:rPr>
                        <a:t>InstaView</a:t>
                      </a:r>
                      <a:r>
                        <a:rPr lang="en-US" sz="1500" b="1" dirty="0">
                          <a:latin typeface="+mn-lt"/>
                        </a:rPr>
                        <a:t>™</a:t>
                      </a:r>
                      <a:r>
                        <a:rPr lang="en-US" sz="1500" b="0" dirty="0">
                          <a:latin typeface="+mn-lt"/>
                        </a:rPr>
                        <a:t>:  M</a:t>
                      </a:r>
                      <a:r>
                        <a:rPr lang="en-US" sz="1500" dirty="0">
                          <a:latin typeface="+mn-lt"/>
                          <a:cs typeface="Arial" panose="020B0604020202020204" pitchFamily="34" charset="0"/>
                        </a:rPr>
                        <a:t>onitor waveform added at DUT in real time</a:t>
                      </a:r>
                    </a:p>
                  </a:txBody>
                  <a:tcPr marL="83095" marR="83095" marT="41548" marB="41548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FF0000"/>
                        </a:buClr>
                        <a:buFont typeface="Wingdings 2" panose="05020102010507070707" pitchFamily="18" charset="2"/>
                        <a:buChar char="O"/>
                      </a:pPr>
                      <a:r>
                        <a:rPr lang="en-US" sz="1500" baseline="0" dirty="0">
                          <a:latin typeface="+mn-lt"/>
                        </a:rPr>
                        <a:t>Can only show nominal output waveform</a:t>
                      </a:r>
                    </a:p>
                  </a:txBody>
                  <a:tcPr marL="83095" marR="83095" marT="41548" marB="41548" anchor="ctr"/>
                </a:tc>
                <a:extLst>
                  <a:ext uri="{0D108BD9-81ED-4DB2-BD59-A6C34878D82A}">
                    <a16:rowId xmlns:a16="http://schemas.microsoft.com/office/drawing/2014/main" xmlns="" val="3666705375"/>
                  </a:ext>
                </a:extLst>
              </a:tr>
              <a:tr h="5312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dirty="0">
                          <a:latin typeface="+mn-lt"/>
                        </a:rPr>
                        <a:t>Integrated </a:t>
                      </a:r>
                      <a:r>
                        <a:rPr lang="en-US" sz="1500" b="1" dirty="0">
                          <a:latin typeface="+mn-lt"/>
                        </a:rPr>
                        <a:t>waveform sequencer </a:t>
                      </a:r>
                      <a:r>
                        <a:rPr lang="en-US" sz="1500" dirty="0">
                          <a:latin typeface="+mn-lt"/>
                        </a:rPr>
                        <a:t>to generate waveform sequencing on the screen</a:t>
                      </a:r>
                    </a:p>
                  </a:txBody>
                  <a:tcPr marL="83095" marR="83095" marT="41548" marB="4154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 2" panose="05020102010507070707" pitchFamily="18" charset="2"/>
                        <a:buChar char="O"/>
                        <a:tabLst/>
                        <a:defRPr/>
                      </a:pPr>
                      <a:r>
                        <a:rPr lang="en-US" sz="1500" baseline="0" dirty="0">
                          <a:latin typeface="+mn-lt"/>
                        </a:rPr>
                        <a:t>Cannot support due to limited memory size</a:t>
                      </a:r>
                    </a:p>
                  </a:txBody>
                  <a:tcPr marL="83095" marR="83095" marT="41548" marB="41548" anchor="ctr"/>
                </a:tc>
                <a:extLst>
                  <a:ext uri="{0D108BD9-81ED-4DB2-BD59-A6C34878D82A}">
                    <a16:rowId xmlns:a16="http://schemas.microsoft.com/office/drawing/2014/main" xmlns="" val="3309957549"/>
                  </a:ext>
                </a:extLst>
              </a:tr>
              <a:tr h="5312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500" b="1" dirty="0">
                          <a:latin typeface="+mn-lt"/>
                        </a:rPr>
                        <a:t>Integrated </a:t>
                      </a:r>
                      <a:r>
                        <a:rPr lang="en-US" sz="1500" b="1" dirty="0" err="1">
                          <a:latin typeface="+mn-lt"/>
                        </a:rPr>
                        <a:t>ArbBuilder</a:t>
                      </a:r>
                      <a:r>
                        <a:rPr lang="en-US" sz="1500" b="1" dirty="0">
                          <a:latin typeface="+mn-lt"/>
                        </a:rPr>
                        <a:t> </a:t>
                      </a:r>
                      <a:r>
                        <a:rPr lang="en-US" sz="1500" dirty="0">
                          <a:latin typeface="+mn-lt"/>
                        </a:rPr>
                        <a:t>to </a:t>
                      </a:r>
                      <a:r>
                        <a:rPr lang="en-US" sz="1500" dirty="0">
                          <a:latin typeface="+mn-lt"/>
                          <a:cs typeface="Arial" panose="020B0604020202020204" pitchFamily="34" charset="0"/>
                        </a:rPr>
                        <a:t>draw waveform with fingertips </a:t>
                      </a:r>
                    </a:p>
                  </a:txBody>
                  <a:tcPr marL="83095" marR="83095" marT="41548" marB="4154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 2" panose="05020102010507070707" pitchFamily="18" charset="2"/>
                        <a:buChar char="O"/>
                        <a:tabLst/>
                        <a:defRPr/>
                      </a:pPr>
                      <a:r>
                        <a:rPr lang="en-US" sz="1500" dirty="0"/>
                        <a:t>Need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baseline="0" dirty="0" err="1"/>
                        <a:t>ArbExpress</a:t>
                      </a:r>
                      <a:r>
                        <a:rPr lang="en-US" sz="1500" baseline="0" dirty="0"/>
                        <a:t> on PC to edit and transfer the waveforms to the AFG</a:t>
                      </a:r>
                      <a:endParaRPr lang="en-US" sz="1500" baseline="0" dirty="0">
                        <a:latin typeface="+mn-lt"/>
                      </a:endParaRPr>
                    </a:p>
                  </a:txBody>
                  <a:tcPr marL="83095" marR="83095" marT="41548" marB="41548" anchor="ctr"/>
                </a:tc>
                <a:extLst>
                  <a:ext uri="{0D108BD9-81ED-4DB2-BD59-A6C34878D82A}">
                    <a16:rowId xmlns:a16="http://schemas.microsoft.com/office/drawing/2014/main" xmlns="" val="3619357494"/>
                  </a:ext>
                </a:extLst>
              </a:tr>
              <a:tr h="531284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Outputs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 voltage and current protection </a:t>
                      </a:r>
                      <a:r>
                        <a:rPr lang="en-US" sz="1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minimize potential instrument damage</a:t>
                      </a:r>
                    </a:p>
                  </a:txBody>
                  <a:tcPr marL="83095" marR="83095" marT="41548" marB="41548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 2" panose="05020102010507070707" pitchFamily="18" charset="2"/>
                        <a:buChar char="O"/>
                        <a:tabLst/>
                        <a:defRPr/>
                      </a:pP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Short-circuit protection only</a:t>
                      </a:r>
                    </a:p>
                  </a:txBody>
                  <a:tcPr marL="83095" marR="83095" marT="41548" marB="41548" anchor="ctr"/>
                </a:tc>
                <a:extLst>
                  <a:ext uri="{0D108BD9-81ED-4DB2-BD59-A6C34878D82A}">
                    <a16:rowId xmlns:a16="http://schemas.microsoft.com/office/drawing/2014/main" xmlns="" val="324907725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49A1F82D-BC24-4175-BD15-7F629B5211F0}"/>
              </a:ext>
            </a:extLst>
          </p:cNvPr>
          <p:cNvSpPr txBox="1">
            <a:spLocks/>
          </p:cNvSpPr>
          <p:nvPr/>
        </p:nvSpPr>
        <p:spPr>
          <a:xfrm>
            <a:off x="619809" y="136265"/>
            <a:ext cx="10974387" cy="492567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50"/>
              </a:lnSpc>
              <a:spcBef>
                <a:spcPct val="0"/>
              </a:spcBef>
              <a:buNone/>
              <a:defRPr sz="3600" b="1">
                <a:solidFill>
                  <a:srgbClr val="3E43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AFG31000 Series vs. AFG3000C SERIES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DA1893-7C52-483E-96F0-47145F0B48E1}"/>
              </a:ext>
            </a:extLst>
          </p:cNvPr>
          <p:cNvSpPr txBox="1"/>
          <p:nvPr/>
        </p:nvSpPr>
        <p:spPr>
          <a:xfrm>
            <a:off x="863111" y="6044318"/>
            <a:ext cx="10985204" cy="334159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95% SCPI commands of AFG31K are compatible with AFG3KC. Refer to the application note for more details.</a:t>
            </a:r>
          </a:p>
        </p:txBody>
      </p:sp>
    </p:spTree>
    <p:extLst>
      <p:ext uri="{BB962C8B-B14F-4D97-AF65-F5344CB8AC3E}">
        <p14:creationId xmlns:p14="http://schemas.microsoft.com/office/powerpoint/2010/main" xmlns="" val="1484249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B5FF5C5-BF3A-46E3-BE48-F143B3CF6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9150821"/>
              </p:ext>
            </p:extLst>
          </p:nvPr>
        </p:nvGraphicFramePr>
        <p:xfrm>
          <a:off x="608012" y="1432188"/>
          <a:ext cx="11215687" cy="411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734">
                  <a:extLst>
                    <a:ext uri="{9D8B030D-6E8A-4147-A177-3AD203B41FA5}">
                      <a16:colId xmlns:a16="http://schemas.microsoft.com/office/drawing/2014/main" xmlns="" val="681959770"/>
                    </a:ext>
                  </a:extLst>
                </a:gridCol>
                <a:gridCol w="4543827">
                  <a:extLst>
                    <a:ext uri="{9D8B030D-6E8A-4147-A177-3AD203B41FA5}">
                      <a16:colId xmlns:a16="http://schemas.microsoft.com/office/drawing/2014/main" xmlns="" val="2278916496"/>
                    </a:ext>
                  </a:extLst>
                </a:gridCol>
                <a:gridCol w="4896126">
                  <a:extLst>
                    <a:ext uri="{9D8B030D-6E8A-4147-A177-3AD203B41FA5}">
                      <a16:colId xmlns:a16="http://schemas.microsoft.com/office/drawing/2014/main" xmlns="" val="3148658959"/>
                    </a:ext>
                  </a:extLst>
                </a:gridCol>
              </a:tblGrid>
              <a:tr h="3680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AFG31000 </a:t>
                      </a:r>
                      <a:r>
                        <a:rPr lang="en-US" altLang="zh-CN" sz="1600" dirty="0"/>
                        <a:t>Series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AFG3000C Series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644537"/>
                  </a:ext>
                </a:extLst>
              </a:tr>
              <a:tr h="3416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Sine </a:t>
                      </a:r>
                      <a:r>
                        <a:rPr lang="en-US" sz="1400" dirty="0" err="1"/>
                        <a:t>freq</a:t>
                      </a:r>
                      <a:r>
                        <a:rPr lang="en-US" sz="1400" dirty="0"/>
                        <a:t>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25</a:t>
                      </a:r>
                      <a:r>
                        <a:rPr lang="en-US" altLang="zh-CN" sz="1400" dirty="0"/>
                        <a:t>/50/100/150/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250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 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0" dirty="0"/>
                        <a:t>25/50/100/150/240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70688886"/>
                  </a:ext>
                </a:extLst>
              </a:tr>
              <a:tr h="1087091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Sine</a:t>
                      </a:r>
                      <a:r>
                        <a:rPr lang="en-US" sz="1400" baseline="0" dirty="0"/>
                        <a:t> amp range (into 50ohm load)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</a:rPr>
                        <a:t>1mVp-p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~ 10 Vp-p  (25/50 MHz models)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1mVp-p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~ 6Vp-p ( 100MHz model @ 100MHz) 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1mVp-p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~ 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-p ( 150MHz model @ 150MHz)</a:t>
                      </a:r>
                    </a:p>
                    <a:p>
                      <a:pPr marL="0" lvl="0" indent="0" algn="l">
                        <a:buFont typeface="Wingdings 2" panose="05020102010507070707" pitchFamily="18" charset="2"/>
                        <a:buNone/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1mVp-p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~ 4Vp-p (250MHz model @250MHz)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10mVp-p ~ 10 Vp-p (25MHz/50MHz models)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20mVp-p ~ 10 Vp-p (100MHz model)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20mVp-p ~ 8 Vp-p (150MHz model @ 150MHz)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50mVp-p ~ 4 Vp-p (</a:t>
                      </a:r>
                      <a:r>
                        <a:rPr lang="en-US" altLang="zh-CN" sz="1400" dirty="0"/>
                        <a:t>240MHz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model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@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altLang="zh-CN" sz="1400" dirty="0"/>
                        <a:t>240MHz)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9012082"/>
                  </a:ext>
                </a:extLst>
              </a:tr>
              <a:tr h="59013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Square/pulse </a:t>
                      </a:r>
                      <a:r>
                        <a:rPr lang="en-US" sz="1400" dirty="0" err="1"/>
                        <a:t>freq</a:t>
                      </a:r>
                      <a:r>
                        <a:rPr lang="en-US" sz="1400" dirty="0"/>
                        <a:t> range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400" dirty="0"/>
                        <a:t>25/40/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80/120/160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/>
                        <a:t>MHz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400" dirty="0"/>
                        <a:t>25/40/50</a:t>
                      </a:r>
                      <a:r>
                        <a:rPr lang="en-US" sz="1400" dirty="0"/>
                        <a:t>/100/120 MHz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38149531"/>
                  </a:ext>
                </a:extLst>
              </a:tr>
              <a:tr h="34165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Edge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7 ns/ 5 ns/ 3.5 ns/ 3 ns/ 2 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 ns/ 7 ns/5 ns/3.5 ns/2.5 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21081256"/>
                  </a:ext>
                </a:extLst>
              </a:tr>
              <a:tr h="347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Jitter (typ.)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2.5ps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/>
                        <a:t>100 </a:t>
                      </a:r>
                      <a:r>
                        <a:rPr lang="en-US" sz="1400" dirty="0" err="1"/>
                        <a:t>ps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30414073"/>
                  </a:ext>
                </a:extLst>
              </a:tr>
              <a:tr h="34855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Resolution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/>
                        <a:t>14-bit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14-bit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84017312"/>
                  </a:ext>
                </a:extLst>
              </a:tr>
              <a:tr h="347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Waveform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16 Mpts std., 128 Mpts opt.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dirty="0"/>
                        <a:t>128 </a:t>
                      </a:r>
                      <a:r>
                        <a:rPr lang="en-US" sz="1400" dirty="0" err="1"/>
                        <a:t>Kpts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3452980"/>
                  </a:ext>
                </a:extLst>
              </a:tr>
              <a:tr h="34746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Display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9-in 800x480 capacitive touch screen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altLang="zh-CN" sz="1400" dirty="0"/>
                        <a:t>5.6 in.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 TFT LCD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7560160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B2AE75AE-BEA0-4108-874D-92F89093B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012" y="694966"/>
            <a:ext cx="11262783" cy="260412"/>
          </a:xfrm>
        </p:spPr>
        <p:txBody>
          <a:bodyPr vert="horz" lIns="0" tIns="0" rIns="0" bIns="0" rtlCol="0">
            <a:noAutofit/>
          </a:bodyPr>
          <a:lstStyle/>
          <a:p>
            <a:r>
              <a:rPr lang="en-US" sz="2100" dirty="0"/>
              <a:t>BANNER Specifications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C20009B-5E6A-4A4C-A2B4-2A1CE85AA52C}"/>
              </a:ext>
            </a:extLst>
          </p:cNvPr>
          <p:cNvSpPr txBox="1">
            <a:spLocks/>
          </p:cNvSpPr>
          <p:nvPr/>
        </p:nvSpPr>
        <p:spPr>
          <a:xfrm>
            <a:off x="608012" y="195158"/>
            <a:ext cx="10974387" cy="492567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>
              <a:lnSpc>
                <a:spcPts val="4250"/>
              </a:lnSpc>
              <a:spcBef>
                <a:spcPct val="0"/>
              </a:spcBef>
              <a:buNone/>
              <a:defRPr sz="3600" b="1">
                <a:solidFill>
                  <a:srgbClr val="3E434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AFG31000 Series vs. AFG3000C SERIES</a:t>
            </a:r>
          </a:p>
        </p:txBody>
      </p:sp>
    </p:spTree>
    <p:extLst>
      <p:ext uri="{BB962C8B-B14F-4D97-AF65-F5344CB8AC3E}">
        <p14:creationId xmlns:p14="http://schemas.microsoft.com/office/powerpoint/2010/main" xmlns="" val="287978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xtronix_2015_16-9">
  <a:themeElements>
    <a:clrScheme name="Tektronix 2015 colors">
      <a:dk1>
        <a:sysClr val="windowText" lastClr="000000"/>
      </a:dk1>
      <a:lt1>
        <a:sysClr val="window" lastClr="FFFFFF"/>
      </a:lt1>
      <a:dk2>
        <a:srgbClr val="3E434A"/>
      </a:dk2>
      <a:lt2>
        <a:srgbClr val="D7D8D2"/>
      </a:lt2>
      <a:accent1>
        <a:srgbClr val="1AB5D7"/>
      </a:accent1>
      <a:accent2>
        <a:srgbClr val="192852"/>
      </a:accent2>
      <a:accent3>
        <a:srgbClr val="74C044"/>
      </a:accent3>
      <a:accent4>
        <a:srgbClr val="A4CE3A"/>
      </a:accent4>
      <a:accent5>
        <a:srgbClr val="F05B24"/>
      </a:accent5>
      <a:accent6>
        <a:srgbClr val="F5F5F5"/>
      </a:accent6>
      <a:hlink>
        <a:srgbClr val="1AB5D7"/>
      </a:hlink>
      <a:folHlink>
        <a:srgbClr val="3E434A"/>
      </a:folHlink>
    </a:clrScheme>
    <a:fontScheme name="Tektronix 2015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AB5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2400" smtClean="0">
            <a:solidFill>
              <a:srgbClr val="3E434A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ektronix_16-9" id="{DF3C9B60-15A3-48EE-8C03-ED9E8021B997}" vid="{75A6650D-0337-4040-9E9E-C68A33AA1A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E6872A4A384478737E1334CEB0329" ma:contentTypeVersion="10" ma:contentTypeDescription="Create a new document." ma:contentTypeScope="" ma:versionID="aceebd2ea378c815b2901f577ae6b62c">
  <xsd:schema xmlns:xsd="http://www.w3.org/2001/XMLSchema" xmlns:xs="http://www.w3.org/2001/XMLSchema" xmlns:p="http://schemas.microsoft.com/office/2006/metadata/properties" xmlns:ns2="0147d65e-adbd-4bdd-a1db-6dfa39c75a3b" xmlns:ns3="e2db9839-7aeb-41e4-bcb2-94181be51397" targetNamespace="http://schemas.microsoft.com/office/2006/metadata/properties" ma:root="true" ma:fieldsID="f2c4919d4d4b87c24028de88b25be930" ns2:_="" ns3:_="">
    <xsd:import namespace="0147d65e-adbd-4bdd-a1db-6dfa39c75a3b"/>
    <xsd:import namespace="e2db9839-7aeb-41e4-bcb2-94181be513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7d65e-adbd-4bdd-a1db-6dfa39c75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db9839-7aeb-41e4-bcb2-94181be5139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60B2EF-A824-4F34-9432-BD27EC07D1A5}">
  <ds:schemaRefs>
    <ds:schemaRef ds:uri="http://purl.org/dc/elements/1.1/"/>
    <ds:schemaRef ds:uri="http://schemas.microsoft.com/office/2006/metadata/properties"/>
    <ds:schemaRef ds:uri="0147d65e-adbd-4bdd-a1db-6dfa39c75a3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2db9839-7aeb-41e4-bcb2-94181be5139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50CAC0-DDEF-4408-889D-DEF6A15FB5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7A6559-F3C2-4682-BC91-43A2A84FCF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7d65e-adbd-4bdd-a1db-6dfa39c75a3b"/>
    <ds:schemaRef ds:uri="e2db9839-7aeb-41e4-bcb2-94181be513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Tektronix_16-9</Template>
  <TotalTime>38703</TotalTime>
  <Words>306</Words>
  <Application>Microsoft Office PowerPoint</Application>
  <PresentationFormat>Произвольный</PresentationFormat>
  <Paragraphs>55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Textronix_2015_16-9</vt:lpstr>
      <vt:lpstr>AFG31000 Series vs. AFG3000C  Сравнение серий генераторов </vt:lpstr>
      <vt:lpstr>Слайд 2</vt:lpstr>
      <vt:lpstr>Слайд 3</vt:lpstr>
    </vt:vector>
  </TitlesOfParts>
  <Company>DanaherTM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AWG5200 Series Press Presentation</dc:title>
  <dc:creator>gary.j.waldo@tektronix.com</dc:creator>
  <cp:lastModifiedBy>V.Boskanov</cp:lastModifiedBy>
  <cp:revision>700</cp:revision>
  <cp:lastPrinted>2018-09-25T02:41:13Z</cp:lastPrinted>
  <dcterms:created xsi:type="dcterms:W3CDTF">2017-01-27T21:19:28Z</dcterms:created>
  <dcterms:modified xsi:type="dcterms:W3CDTF">2019-08-08T11:15:42Z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2155766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D7.1.1</vt:lpwstr>
  </property>
  <property fmtid="{D5CDD505-2E9C-101B-9397-08002B2CF9AE}" pid="5" name="ContentTypeId">
    <vt:lpwstr>0x010100935E6872A4A384478737E1334CEB0329</vt:lpwstr>
  </property>
</Properties>
</file>